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67" r:id="rId5"/>
    <p:sldId id="265" r:id="rId6"/>
    <p:sldId id="266" r:id="rId7"/>
    <p:sldId id="258" r:id="rId8"/>
    <p:sldId id="261" r:id="rId9"/>
    <p:sldId id="269" r:id="rId10"/>
    <p:sldId id="259" r:id="rId11"/>
    <p:sldId id="270" r:id="rId12"/>
    <p:sldId id="260" r:id="rId13"/>
    <p:sldId id="262" r:id="rId14"/>
    <p:sldId id="263" r:id="rId15"/>
    <p:sldId id="264" r:id="rId1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16CDEE-6195-4136-92D0-8F8B3BA8FA20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AF54C4B-9A5E-4AB5-AC9A-4C2871AA72EE}">
      <dgm:prSet phldrT="[Texto]"/>
      <dgm:spPr/>
      <dgm:t>
        <a:bodyPr/>
        <a:lstStyle/>
        <a:p>
          <a:r>
            <a:rPr lang="es-ES" dirty="0" smtClean="0"/>
            <a:t>DINAC</a:t>
          </a:r>
          <a:endParaRPr lang="es-ES" dirty="0"/>
        </a:p>
      </dgm:t>
    </dgm:pt>
    <dgm:pt modelId="{FDD56F82-8D99-477E-B85B-EA620A5ABBD2}" type="parTrans" cxnId="{256984C3-137A-494E-87FF-13D0B41FFAC7}">
      <dgm:prSet/>
      <dgm:spPr/>
      <dgm:t>
        <a:bodyPr/>
        <a:lstStyle/>
        <a:p>
          <a:endParaRPr lang="es-ES"/>
        </a:p>
      </dgm:t>
    </dgm:pt>
    <dgm:pt modelId="{4CCB6805-C1F5-42B5-88BD-1DB5BEEE1489}" type="sibTrans" cxnId="{256984C3-137A-494E-87FF-13D0B41FFAC7}">
      <dgm:prSet/>
      <dgm:spPr/>
      <dgm:t>
        <a:bodyPr/>
        <a:lstStyle/>
        <a:p>
          <a:endParaRPr lang="es-ES"/>
        </a:p>
      </dgm:t>
    </dgm:pt>
    <dgm:pt modelId="{F833A943-9964-46C7-8E23-9A59C8E1F81A}">
      <dgm:prSet phldrT="[Texto]"/>
      <dgm:spPr/>
      <dgm:t>
        <a:bodyPr/>
        <a:lstStyle/>
        <a:p>
          <a:r>
            <a:rPr lang="es-ES" b="1" dirty="0" smtClean="0"/>
            <a:t>DINAC-SAR</a:t>
          </a:r>
          <a:endParaRPr lang="es-ES" dirty="0"/>
        </a:p>
      </dgm:t>
    </dgm:pt>
    <dgm:pt modelId="{3EF212A7-8FF9-4F84-B566-20BFB4C97620}" type="parTrans" cxnId="{01A09252-3F9B-48F4-8CA0-905570341D30}">
      <dgm:prSet/>
      <dgm:spPr/>
      <dgm:t>
        <a:bodyPr/>
        <a:lstStyle/>
        <a:p>
          <a:endParaRPr lang="es-ES"/>
        </a:p>
      </dgm:t>
    </dgm:pt>
    <dgm:pt modelId="{5B58CD19-8A5C-42C9-91AB-EE269C5E8FB3}" type="sibTrans" cxnId="{01A09252-3F9B-48F4-8CA0-905570341D30}">
      <dgm:prSet/>
      <dgm:spPr/>
      <dgm:t>
        <a:bodyPr/>
        <a:lstStyle/>
        <a:p>
          <a:endParaRPr lang="es-ES"/>
        </a:p>
      </dgm:t>
    </dgm:pt>
    <dgm:pt modelId="{B297EF2E-B710-4BE4-8D51-86C6F996CAC4}">
      <dgm:prSet phldrT="[Texto]"/>
      <dgm:spPr/>
      <dgm:t>
        <a:bodyPr/>
        <a:lstStyle/>
        <a:p>
          <a:r>
            <a:rPr lang="es-ES" dirty="0" smtClean="0"/>
            <a:t>            FAL</a:t>
          </a:r>
          <a:endParaRPr lang="es-ES" dirty="0"/>
        </a:p>
      </dgm:t>
    </dgm:pt>
    <dgm:pt modelId="{7FBEF19C-8985-47F1-92A4-35258841E47E}" type="parTrans" cxnId="{7DA4794F-C746-45DC-8993-77C6B39F3326}">
      <dgm:prSet/>
      <dgm:spPr/>
      <dgm:t>
        <a:bodyPr/>
        <a:lstStyle/>
        <a:p>
          <a:endParaRPr lang="es-ES"/>
        </a:p>
      </dgm:t>
    </dgm:pt>
    <dgm:pt modelId="{2710D153-FB35-4ADE-9474-960B825B6860}" type="sibTrans" cxnId="{7DA4794F-C746-45DC-8993-77C6B39F3326}">
      <dgm:prSet/>
      <dgm:spPr/>
      <dgm:t>
        <a:bodyPr/>
        <a:lstStyle/>
        <a:p>
          <a:endParaRPr lang="es-ES"/>
        </a:p>
      </dgm:t>
    </dgm:pt>
    <dgm:pt modelId="{C57B5FF0-9506-447A-86E4-E1D596350CB9}">
      <dgm:prSet phldrT="[Texto]"/>
      <dgm:spPr/>
      <dgm:t>
        <a:bodyPr/>
        <a:lstStyle/>
        <a:p>
          <a:r>
            <a:rPr lang="es-ES" dirty="0" smtClean="0"/>
            <a:t>MIGRACIONES</a:t>
          </a:r>
        </a:p>
        <a:p>
          <a:r>
            <a:rPr lang="es-ES" dirty="0" smtClean="0"/>
            <a:t>POLICIA</a:t>
          </a:r>
        </a:p>
        <a:p>
          <a:r>
            <a:rPr lang="es-ES" dirty="0" smtClean="0"/>
            <a:t>ADUANAS</a:t>
          </a:r>
        </a:p>
        <a:p>
          <a:r>
            <a:rPr lang="es-ES" dirty="0" err="1" smtClean="0"/>
            <a:t>COMPAÑIAS</a:t>
          </a:r>
          <a:r>
            <a:rPr lang="es-ES" dirty="0" smtClean="0"/>
            <a:t> </a:t>
          </a:r>
          <a:r>
            <a:rPr lang="es-ES" dirty="0" err="1" smtClean="0"/>
            <a:t>AEREAS</a:t>
          </a:r>
          <a:endParaRPr lang="es-ES" dirty="0" smtClean="0"/>
        </a:p>
        <a:p>
          <a:r>
            <a:rPr lang="es-ES" dirty="0" smtClean="0"/>
            <a:t>SALUD etc..</a:t>
          </a:r>
          <a:endParaRPr lang="es-ES" dirty="0"/>
        </a:p>
      </dgm:t>
    </dgm:pt>
    <dgm:pt modelId="{65D0D129-7509-45FC-989D-D1BA79FA2815}" type="parTrans" cxnId="{D83E5E8E-316A-4450-BB38-FB9A0F468CB3}">
      <dgm:prSet/>
      <dgm:spPr/>
      <dgm:t>
        <a:bodyPr/>
        <a:lstStyle/>
        <a:p>
          <a:endParaRPr lang="es-ES"/>
        </a:p>
      </dgm:t>
    </dgm:pt>
    <dgm:pt modelId="{1F417D18-C6CC-4A5D-BDA9-6A5BCABA6878}" type="sibTrans" cxnId="{D83E5E8E-316A-4450-BB38-FB9A0F468CB3}">
      <dgm:prSet/>
      <dgm:spPr/>
      <dgm:t>
        <a:bodyPr/>
        <a:lstStyle/>
        <a:p>
          <a:endParaRPr lang="es-ES"/>
        </a:p>
      </dgm:t>
    </dgm:pt>
    <dgm:pt modelId="{6F95C352-B83D-4E86-8AE8-50C0BEE3EE36}">
      <dgm:prSet phldrT="[Texto]"/>
      <dgm:spPr/>
      <dgm:t>
        <a:bodyPr/>
        <a:lstStyle/>
        <a:p>
          <a:r>
            <a:rPr lang="es-ES" dirty="0" smtClean="0"/>
            <a:t>OPERADORES</a:t>
          </a:r>
          <a:endParaRPr lang="es-ES" dirty="0"/>
        </a:p>
      </dgm:t>
    </dgm:pt>
    <dgm:pt modelId="{747B9BC1-179F-49BE-9BC7-1D021FA47F02}" type="parTrans" cxnId="{F7F381FE-8DD8-4596-B062-F45037C4ADA7}">
      <dgm:prSet/>
      <dgm:spPr/>
      <dgm:t>
        <a:bodyPr/>
        <a:lstStyle/>
        <a:p>
          <a:endParaRPr lang="es-ES"/>
        </a:p>
      </dgm:t>
    </dgm:pt>
    <dgm:pt modelId="{8918EC52-F94E-4FCF-8C80-02673895ECE0}" type="sibTrans" cxnId="{F7F381FE-8DD8-4596-B062-F45037C4ADA7}">
      <dgm:prSet/>
      <dgm:spPr/>
      <dgm:t>
        <a:bodyPr/>
        <a:lstStyle/>
        <a:p>
          <a:endParaRPr lang="es-ES"/>
        </a:p>
      </dgm:t>
    </dgm:pt>
    <dgm:pt modelId="{BDD67576-7488-4581-9C86-E8C39BB52F8C}">
      <dgm:prSet phldrT="[Texto]"/>
      <dgm:spPr/>
      <dgm:t>
        <a:bodyPr/>
        <a:lstStyle/>
        <a:p>
          <a:r>
            <a:rPr lang="es-ES" b="1" dirty="0" smtClean="0"/>
            <a:t>COMPAÑÍAS  AÉREAS</a:t>
          </a:r>
          <a:r>
            <a:rPr lang="es-ES" dirty="0" smtClean="0"/>
            <a:t> TAREAS POSTERIORES AL RESCATE POR EL S.A.R.</a:t>
          </a:r>
          <a:endParaRPr lang="es-ES" dirty="0"/>
        </a:p>
      </dgm:t>
    </dgm:pt>
    <dgm:pt modelId="{862B424E-9B90-4EF0-9686-0BA5579D0CEA}" type="parTrans" cxnId="{49AAF5BD-1079-4783-825F-9F3F86116AEC}">
      <dgm:prSet/>
      <dgm:spPr/>
      <dgm:t>
        <a:bodyPr/>
        <a:lstStyle/>
        <a:p>
          <a:endParaRPr lang="es-ES"/>
        </a:p>
      </dgm:t>
    </dgm:pt>
    <dgm:pt modelId="{ECDCF073-2C11-4F76-A1EC-399A2647B1C0}" type="sibTrans" cxnId="{49AAF5BD-1079-4783-825F-9F3F86116AEC}">
      <dgm:prSet/>
      <dgm:spPr/>
      <dgm:t>
        <a:bodyPr/>
        <a:lstStyle/>
        <a:p>
          <a:endParaRPr lang="es-ES"/>
        </a:p>
      </dgm:t>
    </dgm:pt>
    <dgm:pt modelId="{84CA510F-C1B1-40C5-9584-913E6462D7C0}">
      <dgm:prSet/>
      <dgm:spPr/>
      <dgm:t>
        <a:bodyPr/>
        <a:lstStyle/>
        <a:p>
          <a:r>
            <a:rPr lang="es-ES" dirty="0" smtClean="0"/>
            <a:t>AUTORIZACIÓN INGRESO AERONAVES, BRIGADAS Y EQUIPOS S.A.R. EXTRANJEROS</a:t>
          </a:r>
          <a:endParaRPr lang="es-ES" dirty="0"/>
        </a:p>
      </dgm:t>
    </dgm:pt>
    <dgm:pt modelId="{03098465-E0C9-4BBB-A3C7-495B92EB459F}" type="parTrans" cxnId="{9D4C81C5-90DB-4DDE-8C01-403852E26837}">
      <dgm:prSet/>
      <dgm:spPr/>
      <dgm:t>
        <a:bodyPr/>
        <a:lstStyle/>
        <a:p>
          <a:endParaRPr lang="es-ES"/>
        </a:p>
      </dgm:t>
    </dgm:pt>
    <dgm:pt modelId="{6976F2D9-703B-4895-9B72-BB3BA158C611}" type="sibTrans" cxnId="{9D4C81C5-90DB-4DDE-8C01-403852E26837}">
      <dgm:prSet/>
      <dgm:spPr/>
      <dgm:t>
        <a:bodyPr/>
        <a:lstStyle/>
        <a:p>
          <a:endParaRPr lang="es-ES"/>
        </a:p>
      </dgm:t>
    </dgm:pt>
    <dgm:pt modelId="{B2F24F7F-E91C-4357-AD4D-E6A90AF394FF}" type="pres">
      <dgm:prSet presAssocID="{4B16CDEE-6195-4136-92D0-8F8B3BA8FA20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8B686D17-2E93-4946-AA19-CC505CC12CDE}" type="pres">
      <dgm:prSet presAssocID="{FAF54C4B-9A5E-4AB5-AC9A-4C2871AA72EE}" presName="parentText1" presStyleLbl="node1" presStyleIdx="0" presStyleCnt="3" custLinFactNeighborX="823" custLinFactNeighborY="-71859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54D63BC-F59E-4A86-9678-730AD65F0F6C}" type="pres">
      <dgm:prSet presAssocID="{FAF54C4B-9A5E-4AB5-AC9A-4C2871AA72EE}" presName="childText1" presStyleLbl="solidAlignAcc1" presStyleIdx="0" presStyleCnt="3" custLinFactNeighborX="0" custLinFactNeighborY="-2745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BC6ED56-9810-4DA8-967E-247C1E7E2F8C}" type="pres">
      <dgm:prSet presAssocID="{B297EF2E-B710-4BE4-8D51-86C6F996CAC4}" presName="parentText2" presStyleLbl="node1" presStyleIdx="1" presStyleCnt="3" custLinFactNeighborX="-499" custLinFactNeighborY="-82586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A5A47EB-19E1-4DA3-864D-AE09B3A55034}" type="pres">
      <dgm:prSet presAssocID="{B297EF2E-B710-4BE4-8D51-86C6F996CAC4}" presName="childText2" presStyleLbl="solidAlignAcc1" presStyleIdx="1" presStyleCnt="3" custLinFactNeighborX="1550" custLinFactNeighborY="-4476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BE48680-AEED-4789-8F56-3BFD068CBB48}" type="pres">
      <dgm:prSet presAssocID="{6F95C352-B83D-4E86-8AE8-50C0BEE3EE36}" presName="parentText3" presStyleLbl="node1" presStyleIdx="2" presStyleCnt="3" custLinFactY="-15919" custLinFactNeighborX="-1800" custLinFactNeighborY="-100000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48D6660-5E70-4D97-8A92-CA3367578B5F}" type="pres">
      <dgm:prSet presAssocID="{6F95C352-B83D-4E86-8AE8-50C0BEE3EE36}" presName="childText3" presStyleLbl="solidAlignAcc1" presStyleIdx="2" presStyleCnt="3" custScaleY="102463" custLinFactNeighborX="3101" custLinFactNeighborY="-6298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222D0FE-CF81-441B-9503-7E32BE278BF2}" type="presOf" srcId="{B297EF2E-B710-4BE4-8D51-86C6F996CAC4}" destId="{5BC6ED56-9810-4DA8-967E-247C1E7E2F8C}" srcOrd="0" destOrd="0" presId="urn:microsoft.com/office/officeart/2009/3/layout/IncreasingArrowsProcess"/>
    <dgm:cxn modelId="{7DA4794F-C746-45DC-8993-77C6B39F3326}" srcId="{4B16CDEE-6195-4136-92D0-8F8B3BA8FA20}" destId="{B297EF2E-B710-4BE4-8D51-86C6F996CAC4}" srcOrd="1" destOrd="0" parTransId="{7FBEF19C-8985-47F1-92A4-35258841E47E}" sibTransId="{2710D153-FB35-4ADE-9474-960B825B6860}"/>
    <dgm:cxn modelId="{FCD7DC41-B19B-41AF-98C7-AA725173EFFD}" type="presOf" srcId="{4B16CDEE-6195-4136-92D0-8F8B3BA8FA20}" destId="{B2F24F7F-E91C-4357-AD4D-E6A90AF394FF}" srcOrd="0" destOrd="0" presId="urn:microsoft.com/office/officeart/2009/3/layout/IncreasingArrowsProcess"/>
    <dgm:cxn modelId="{AA1D48BA-B0E3-4DB4-8C69-D132D311F311}" type="presOf" srcId="{F833A943-9964-46C7-8E23-9A59C8E1F81A}" destId="{054D63BC-F59E-4A86-9678-730AD65F0F6C}" srcOrd="0" destOrd="0" presId="urn:microsoft.com/office/officeart/2009/3/layout/IncreasingArrowsProcess"/>
    <dgm:cxn modelId="{33B8EE35-4746-443C-AA2D-C6C3AF89E47F}" type="presOf" srcId="{6F95C352-B83D-4E86-8AE8-50C0BEE3EE36}" destId="{CBE48680-AEED-4789-8F56-3BFD068CBB48}" srcOrd="0" destOrd="0" presId="urn:microsoft.com/office/officeart/2009/3/layout/IncreasingArrowsProcess"/>
    <dgm:cxn modelId="{D83E5E8E-316A-4450-BB38-FB9A0F468CB3}" srcId="{B297EF2E-B710-4BE4-8D51-86C6F996CAC4}" destId="{C57B5FF0-9506-447A-86E4-E1D596350CB9}" srcOrd="0" destOrd="0" parTransId="{65D0D129-7509-45FC-989D-D1BA79FA2815}" sibTransId="{1F417D18-C6CC-4A5D-BDA9-6A5BCABA6878}"/>
    <dgm:cxn modelId="{9D4C81C5-90DB-4DDE-8C01-403852E26837}" srcId="{FAF54C4B-9A5E-4AB5-AC9A-4C2871AA72EE}" destId="{84CA510F-C1B1-40C5-9584-913E6462D7C0}" srcOrd="1" destOrd="0" parTransId="{03098465-E0C9-4BBB-A3C7-495B92EB459F}" sibTransId="{6976F2D9-703B-4895-9B72-BB3BA158C611}"/>
    <dgm:cxn modelId="{01A09252-3F9B-48F4-8CA0-905570341D30}" srcId="{FAF54C4B-9A5E-4AB5-AC9A-4C2871AA72EE}" destId="{F833A943-9964-46C7-8E23-9A59C8E1F81A}" srcOrd="0" destOrd="0" parTransId="{3EF212A7-8FF9-4F84-B566-20BFB4C97620}" sibTransId="{5B58CD19-8A5C-42C9-91AB-EE269C5E8FB3}"/>
    <dgm:cxn modelId="{819F9B46-361A-429D-9197-A6B8DC24630C}" type="presOf" srcId="{84CA510F-C1B1-40C5-9584-913E6462D7C0}" destId="{054D63BC-F59E-4A86-9678-730AD65F0F6C}" srcOrd="0" destOrd="1" presId="urn:microsoft.com/office/officeart/2009/3/layout/IncreasingArrowsProcess"/>
    <dgm:cxn modelId="{4464D18B-8D66-4EE0-A921-2EDFF3E3F2C1}" type="presOf" srcId="{C57B5FF0-9506-447A-86E4-E1D596350CB9}" destId="{4A5A47EB-19E1-4DA3-864D-AE09B3A55034}" srcOrd="0" destOrd="0" presId="urn:microsoft.com/office/officeart/2009/3/layout/IncreasingArrowsProcess"/>
    <dgm:cxn modelId="{49AAF5BD-1079-4783-825F-9F3F86116AEC}" srcId="{6F95C352-B83D-4E86-8AE8-50C0BEE3EE36}" destId="{BDD67576-7488-4581-9C86-E8C39BB52F8C}" srcOrd="0" destOrd="0" parTransId="{862B424E-9B90-4EF0-9686-0BA5579D0CEA}" sibTransId="{ECDCF073-2C11-4F76-A1EC-399A2647B1C0}"/>
    <dgm:cxn modelId="{5327EE0A-8785-4099-BE62-D0303C7F0AE5}" type="presOf" srcId="{FAF54C4B-9A5E-4AB5-AC9A-4C2871AA72EE}" destId="{8B686D17-2E93-4946-AA19-CC505CC12CDE}" srcOrd="0" destOrd="0" presId="urn:microsoft.com/office/officeart/2009/3/layout/IncreasingArrowsProcess"/>
    <dgm:cxn modelId="{256984C3-137A-494E-87FF-13D0B41FFAC7}" srcId="{4B16CDEE-6195-4136-92D0-8F8B3BA8FA20}" destId="{FAF54C4B-9A5E-4AB5-AC9A-4C2871AA72EE}" srcOrd="0" destOrd="0" parTransId="{FDD56F82-8D99-477E-B85B-EA620A5ABBD2}" sibTransId="{4CCB6805-C1F5-42B5-88BD-1DB5BEEE1489}"/>
    <dgm:cxn modelId="{F7F381FE-8DD8-4596-B062-F45037C4ADA7}" srcId="{4B16CDEE-6195-4136-92D0-8F8B3BA8FA20}" destId="{6F95C352-B83D-4E86-8AE8-50C0BEE3EE36}" srcOrd="2" destOrd="0" parTransId="{747B9BC1-179F-49BE-9BC7-1D021FA47F02}" sibTransId="{8918EC52-F94E-4FCF-8C80-02673895ECE0}"/>
    <dgm:cxn modelId="{A05B867C-10D9-4D64-AB3A-9BDE0353289D}" type="presOf" srcId="{BDD67576-7488-4581-9C86-E8C39BB52F8C}" destId="{848D6660-5E70-4D97-8A92-CA3367578B5F}" srcOrd="0" destOrd="0" presId="urn:microsoft.com/office/officeart/2009/3/layout/IncreasingArrowsProcess"/>
    <dgm:cxn modelId="{7AE3A8F9-840A-49BC-8441-370C3B179526}" type="presParOf" srcId="{B2F24F7F-E91C-4357-AD4D-E6A90AF394FF}" destId="{8B686D17-2E93-4946-AA19-CC505CC12CDE}" srcOrd="0" destOrd="0" presId="urn:microsoft.com/office/officeart/2009/3/layout/IncreasingArrowsProcess"/>
    <dgm:cxn modelId="{7CF0ECA3-3062-4FC1-8999-E163CEF931EE}" type="presParOf" srcId="{B2F24F7F-E91C-4357-AD4D-E6A90AF394FF}" destId="{054D63BC-F59E-4A86-9678-730AD65F0F6C}" srcOrd="1" destOrd="0" presId="urn:microsoft.com/office/officeart/2009/3/layout/IncreasingArrowsProcess"/>
    <dgm:cxn modelId="{FE0CEF3D-290C-436D-A006-AE367BBD5B00}" type="presParOf" srcId="{B2F24F7F-E91C-4357-AD4D-E6A90AF394FF}" destId="{5BC6ED56-9810-4DA8-967E-247C1E7E2F8C}" srcOrd="2" destOrd="0" presId="urn:microsoft.com/office/officeart/2009/3/layout/IncreasingArrowsProcess"/>
    <dgm:cxn modelId="{A006E0D8-B666-4E29-BCFA-31ACAA986550}" type="presParOf" srcId="{B2F24F7F-E91C-4357-AD4D-E6A90AF394FF}" destId="{4A5A47EB-19E1-4DA3-864D-AE09B3A55034}" srcOrd="3" destOrd="0" presId="urn:microsoft.com/office/officeart/2009/3/layout/IncreasingArrowsProcess"/>
    <dgm:cxn modelId="{24564CE8-2597-40C6-9BD8-829B5F91EE1B}" type="presParOf" srcId="{B2F24F7F-E91C-4357-AD4D-E6A90AF394FF}" destId="{CBE48680-AEED-4789-8F56-3BFD068CBB48}" srcOrd="4" destOrd="0" presId="urn:microsoft.com/office/officeart/2009/3/layout/IncreasingArrowsProcess"/>
    <dgm:cxn modelId="{C6747C33-CBC8-42EB-8B08-73D88615660F}" type="presParOf" srcId="{B2F24F7F-E91C-4357-AD4D-E6A90AF394FF}" destId="{848D6660-5E70-4D97-8A92-CA3367578B5F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686D17-2E93-4946-AA19-CC505CC12CDE}">
      <dsp:nvSpPr>
        <dsp:cNvPr id="0" name=""/>
        <dsp:cNvSpPr/>
      </dsp:nvSpPr>
      <dsp:spPr>
        <a:xfrm>
          <a:off x="0" y="0"/>
          <a:ext cx="8748464" cy="1274109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02265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DINAC</a:t>
          </a:r>
          <a:endParaRPr lang="es-ES" sz="2400" kern="1200" dirty="0"/>
        </a:p>
      </dsp:txBody>
      <dsp:txXfrm>
        <a:off x="0" y="318527"/>
        <a:ext cx="8429937" cy="637055"/>
      </dsp:txXfrm>
    </dsp:sp>
    <dsp:sp modelId="{054D63BC-F59E-4A86-9678-730AD65F0F6C}">
      <dsp:nvSpPr>
        <dsp:cNvPr id="0" name=""/>
        <dsp:cNvSpPr/>
      </dsp:nvSpPr>
      <dsp:spPr>
        <a:xfrm>
          <a:off x="0" y="921206"/>
          <a:ext cx="2694526" cy="24544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/>
            <a:t>DINAC-SAR</a:t>
          </a:r>
          <a:endParaRPr lang="es-ES" sz="2200" kern="1200" dirty="0"/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AUTORIZACIÓN INGRESO AERONAVES, BRIGADAS Y EQUIPOS S.A.R. EXTRANJEROS</a:t>
          </a:r>
          <a:endParaRPr lang="es-ES" sz="2200" kern="1200" dirty="0"/>
        </a:p>
      </dsp:txBody>
      <dsp:txXfrm>
        <a:off x="0" y="921206"/>
        <a:ext cx="2694526" cy="2454404"/>
      </dsp:txXfrm>
    </dsp:sp>
    <dsp:sp modelId="{5BC6ED56-9810-4DA8-967E-247C1E7E2F8C}">
      <dsp:nvSpPr>
        <dsp:cNvPr id="0" name=""/>
        <dsp:cNvSpPr/>
      </dsp:nvSpPr>
      <dsp:spPr>
        <a:xfrm>
          <a:off x="2664317" y="0"/>
          <a:ext cx="6053937" cy="1274109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02265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            FAL</a:t>
          </a:r>
          <a:endParaRPr lang="es-ES" sz="2400" kern="1200" dirty="0"/>
        </a:p>
      </dsp:txBody>
      <dsp:txXfrm>
        <a:off x="2664317" y="318527"/>
        <a:ext cx="5735410" cy="637055"/>
      </dsp:txXfrm>
    </dsp:sp>
    <dsp:sp modelId="{4A5A47EB-19E1-4DA3-864D-AE09B3A55034}">
      <dsp:nvSpPr>
        <dsp:cNvPr id="0" name=""/>
        <dsp:cNvSpPr/>
      </dsp:nvSpPr>
      <dsp:spPr>
        <a:xfrm>
          <a:off x="2736292" y="921224"/>
          <a:ext cx="2694526" cy="24544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MIGRACIONES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POLICIA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ADUANAS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err="1" smtClean="0"/>
            <a:t>COMPAÑIAS</a:t>
          </a:r>
          <a:r>
            <a:rPr lang="es-ES" sz="2200" kern="1200" dirty="0" smtClean="0"/>
            <a:t> </a:t>
          </a:r>
          <a:r>
            <a:rPr lang="es-ES" sz="2200" kern="1200" dirty="0" err="1" smtClean="0"/>
            <a:t>AEREAS</a:t>
          </a:r>
          <a:endParaRPr lang="es-ES" sz="2200" kern="1200" dirty="0" smtClean="0"/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SALUD etc..</a:t>
          </a:r>
          <a:endParaRPr lang="es-ES" sz="2200" kern="1200" dirty="0"/>
        </a:p>
      </dsp:txBody>
      <dsp:txXfrm>
        <a:off x="2736292" y="921224"/>
        <a:ext cx="2694526" cy="2454404"/>
      </dsp:txXfrm>
    </dsp:sp>
    <dsp:sp modelId="{CBE48680-AEED-4789-8F56-3BFD068CBB48}">
      <dsp:nvSpPr>
        <dsp:cNvPr id="0" name=""/>
        <dsp:cNvSpPr/>
      </dsp:nvSpPr>
      <dsp:spPr>
        <a:xfrm>
          <a:off x="5328584" y="0"/>
          <a:ext cx="3359410" cy="1274109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02265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OPERADORES</a:t>
          </a:r>
          <a:endParaRPr lang="es-ES" sz="2400" kern="1200" dirty="0"/>
        </a:p>
      </dsp:txBody>
      <dsp:txXfrm>
        <a:off x="5328584" y="318527"/>
        <a:ext cx="3040883" cy="637055"/>
      </dsp:txXfrm>
    </dsp:sp>
    <dsp:sp modelId="{848D6660-5E70-4D97-8A92-CA3367578B5F}">
      <dsp:nvSpPr>
        <dsp:cNvPr id="0" name=""/>
        <dsp:cNvSpPr/>
      </dsp:nvSpPr>
      <dsp:spPr>
        <a:xfrm>
          <a:off x="5472611" y="891429"/>
          <a:ext cx="2694526" cy="24780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/>
            <a:t>COMPAÑÍAS  AÉREAS</a:t>
          </a:r>
          <a:r>
            <a:rPr lang="es-ES" sz="2200" kern="1200" dirty="0" smtClean="0"/>
            <a:t> TAREAS POSTERIORES AL RESCATE POR EL S.A.R.</a:t>
          </a:r>
          <a:endParaRPr lang="es-ES" sz="2200" kern="1200" dirty="0"/>
        </a:p>
      </dsp:txBody>
      <dsp:txXfrm>
        <a:off x="5472611" y="891429"/>
        <a:ext cx="2694526" cy="24780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88933-4C38-4BE8-A952-F428249C5172}" type="datetimeFigureOut">
              <a:rPr lang="es-ES" smtClean="0"/>
              <a:t>25/07/2016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7FEB-2A61-4BA1-88A4-A0766F7A29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7628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88933-4C38-4BE8-A952-F428249C5172}" type="datetimeFigureOut">
              <a:rPr lang="es-ES" smtClean="0"/>
              <a:t>25/07/2016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7FEB-2A61-4BA1-88A4-A0766F7A29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1685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88933-4C38-4BE8-A952-F428249C5172}" type="datetimeFigureOut">
              <a:rPr lang="es-ES" smtClean="0"/>
              <a:t>25/07/2016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7FEB-2A61-4BA1-88A4-A0766F7A29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0015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88933-4C38-4BE8-A952-F428249C5172}" type="datetimeFigureOut">
              <a:rPr lang="es-ES" smtClean="0"/>
              <a:t>25/07/2016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7FEB-2A61-4BA1-88A4-A0766F7A29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2407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88933-4C38-4BE8-A952-F428249C5172}" type="datetimeFigureOut">
              <a:rPr lang="es-ES" smtClean="0"/>
              <a:t>25/07/2016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7FEB-2A61-4BA1-88A4-A0766F7A29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3737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88933-4C38-4BE8-A952-F428249C5172}" type="datetimeFigureOut">
              <a:rPr lang="es-ES" smtClean="0"/>
              <a:t>25/07/2016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7FEB-2A61-4BA1-88A4-A0766F7A29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0530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88933-4C38-4BE8-A952-F428249C5172}" type="datetimeFigureOut">
              <a:rPr lang="es-ES" smtClean="0"/>
              <a:t>25/07/2016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7FEB-2A61-4BA1-88A4-A0766F7A29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0663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88933-4C38-4BE8-A952-F428249C5172}" type="datetimeFigureOut">
              <a:rPr lang="es-ES" smtClean="0"/>
              <a:t>25/07/2016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7FEB-2A61-4BA1-88A4-A0766F7A29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0599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88933-4C38-4BE8-A952-F428249C5172}" type="datetimeFigureOut">
              <a:rPr lang="es-ES" smtClean="0"/>
              <a:t>25/07/2016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7FEB-2A61-4BA1-88A4-A0766F7A29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8555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88933-4C38-4BE8-A952-F428249C5172}" type="datetimeFigureOut">
              <a:rPr lang="es-ES" smtClean="0"/>
              <a:t>25/07/2016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7FEB-2A61-4BA1-88A4-A0766F7A29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9340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88933-4C38-4BE8-A952-F428249C5172}" type="datetimeFigureOut">
              <a:rPr lang="es-ES" smtClean="0"/>
              <a:t>25/07/2016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B7FEB-2A61-4BA1-88A4-A0766F7A29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5185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88933-4C38-4BE8-A952-F428249C5172}" type="datetimeFigureOut">
              <a:rPr lang="es-ES" smtClean="0"/>
              <a:t>25/07/2016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B7FEB-2A61-4BA1-88A4-A0766F7A29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0297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424936" cy="2262113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l"/>
            <a:r>
              <a:rPr lang="es-ES" sz="3600" dirty="0"/>
              <a:t>ASISTENCIA A LAS VICTIMAS DE ACCIDENTES DE AVIACION Y A SUS </a:t>
            </a:r>
            <a:r>
              <a:rPr lang="es-ES" sz="3600" dirty="0" smtClean="0"/>
              <a:t>FAMILIARES. </a:t>
            </a:r>
            <a:r>
              <a:rPr lang="es-ES" sz="3600" smtClean="0"/>
              <a:t>FACILITACIÓN</a:t>
            </a:r>
            <a:endParaRPr lang="es-ES" sz="36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s-ES" i="1" dirty="0" err="1">
                <a:solidFill>
                  <a:schemeClr val="tx1"/>
                </a:solidFill>
              </a:rPr>
              <a:t>MASS</a:t>
            </a:r>
            <a:r>
              <a:rPr lang="es-ES" i="1" dirty="0">
                <a:solidFill>
                  <a:schemeClr val="tx1"/>
                </a:solidFill>
              </a:rPr>
              <a:t> RESCUE </a:t>
            </a:r>
            <a:r>
              <a:rPr lang="es-ES" i="1" dirty="0" err="1" smtClean="0">
                <a:solidFill>
                  <a:schemeClr val="tx1"/>
                </a:solidFill>
              </a:rPr>
              <a:t>OPERATIONS</a:t>
            </a:r>
            <a:r>
              <a:rPr lang="es-ES" i="1" dirty="0" smtClean="0">
                <a:solidFill>
                  <a:schemeClr val="tx1"/>
                </a:solidFill>
              </a:rPr>
              <a:t>-MRO</a:t>
            </a:r>
          </a:p>
          <a:p>
            <a:r>
              <a:rPr lang="es-ES" i="1" dirty="0" smtClean="0">
                <a:solidFill>
                  <a:schemeClr val="tx1"/>
                </a:solidFill>
              </a:rPr>
              <a:t>OPERACIONES DE SALVAMENTO A GRAN ESCALA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34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FUNCIONES SAR: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lvl="0"/>
            <a:r>
              <a:rPr lang="es-ES" dirty="0" smtClean="0"/>
              <a:t>Recibir</a:t>
            </a:r>
            <a:r>
              <a:rPr lang="es-ES" dirty="0"/>
              <a:t>, acusar recibo y retransmitir notificaciones de socorro de los puestos de alerta;</a:t>
            </a:r>
          </a:p>
          <a:p>
            <a:pPr lvl="0"/>
            <a:r>
              <a:rPr lang="es-ES" dirty="0"/>
              <a:t> </a:t>
            </a:r>
            <a:r>
              <a:rPr lang="es-ES" dirty="0" smtClean="0"/>
              <a:t>Coordinar </a:t>
            </a:r>
            <a:r>
              <a:rPr lang="es-ES" dirty="0"/>
              <a:t>la búsqueda;</a:t>
            </a:r>
          </a:p>
          <a:p>
            <a:pPr lvl="0"/>
            <a:r>
              <a:rPr lang="es-ES" dirty="0"/>
              <a:t> </a:t>
            </a:r>
            <a:r>
              <a:rPr lang="es-ES" dirty="0" smtClean="0"/>
              <a:t>Coordinar </a:t>
            </a:r>
            <a:r>
              <a:rPr lang="es-ES" dirty="0"/>
              <a:t>el salvamento y transporte de los supervivientes a un lugar seguro; </a:t>
            </a:r>
            <a:r>
              <a:rPr lang="es-ES" dirty="0" smtClean="0"/>
              <a:t>y</a:t>
            </a:r>
            <a:endParaRPr lang="es-ES" dirty="0"/>
          </a:p>
          <a:p>
            <a:r>
              <a:rPr lang="es-ES" dirty="0"/>
              <a:t> </a:t>
            </a:r>
            <a:r>
              <a:rPr lang="es-ES" dirty="0" smtClean="0"/>
              <a:t>Ofrecer </a:t>
            </a:r>
            <a:r>
              <a:rPr lang="es-ES" dirty="0"/>
              <a:t>asesoramiento médico, asistencia médica inicial o evacuación </a:t>
            </a:r>
            <a:r>
              <a:rPr lang="es-ES" dirty="0" smtClean="0"/>
              <a:t>médica - </a:t>
            </a:r>
            <a:r>
              <a:rPr lang="es-ES" b="1" dirty="0" smtClean="0"/>
              <a:t>FIN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57029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RECURSOS DINAC PARA OPERACIONES SAR DE GRAN ENVERGADURA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636912"/>
            <a:ext cx="8229600" cy="1944216"/>
          </a:xfrm>
        </p:spPr>
        <p:txBody>
          <a:bodyPr/>
          <a:lstStyle/>
          <a:p>
            <a:r>
              <a:rPr lang="es-ES" dirty="0" smtClean="0"/>
              <a:t>ACUERDOS A NIVEL NACIONAL</a:t>
            </a:r>
          </a:p>
          <a:p>
            <a:r>
              <a:rPr lang="es-ES" dirty="0" smtClean="0"/>
              <a:t>ACUERDO MULTILATERAL SAR</a:t>
            </a:r>
          </a:p>
          <a:p>
            <a:r>
              <a:rPr lang="es-ES" dirty="0" smtClean="0"/>
              <a:t>ACUERDOS BILATERALES: AR-BO-BR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01383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792088"/>
          </a:xfrm>
        </p:spPr>
        <p:txBody>
          <a:bodyPr>
            <a:noAutofit/>
          </a:bodyPr>
          <a:lstStyle/>
          <a:p>
            <a:r>
              <a:rPr lang="es-ES" sz="3600" i="1" dirty="0" err="1" smtClean="0"/>
              <a:t>MASS</a:t>
            </a:r>
            <a:r>
              <a:rPr lang="es-ES" sz="3600" i="1" dirty="0" smtClean="0"/>
              <a:t> RESCUE </a:t>
            </a:r>
            <a:r>
              <a:rPr lang="es-ES" sz="3600" i="1" dirty="0" err="1" smtClean="0"/>
              <a:t>OPERATIONS</a:t>
            </a:r>
            <a:r>
              <a:rPr lang="es-ES" sz="3600" i="1" dirty="0" smtClean="0"/>
              <a:t>-MRO*</a:t>
            </a:r>
            <a:br>
              <a:rPr lang="es-ES" sz="3600" i="1" dirty="0" smtClean="0"/>
            </a:br>
            <a:endParaRPr lang="es-ES" sz="36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26698280"/>
              </p:ext>
            </p:extLst>
          </p:nvPr>
        </p:nvGraphicFramePr>
        <p:xfrm>
          <a:off x="179512" y="620688"/>
          <a:ext cx="8748464" cy="5505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Flecha curvada hacia arriba"/>
          <p:cNvSpPr/>
          <p:nvPr/>
        </p:nvSpPr>
        <p:spPr>
          <a:xfrm>
            <a:off x="2339752" y="4005064"/>
            <a:ext cx="1512168" cy="5040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0" name="9 Flecha curvada hacia abajo"/>
          <p:cNvSpPr/>
          <p:nvPr/>
        </p:nvSpPr>
        <p:spPr>
          <a:xfrm rot="10800000">
            <a:off x="5011489" y="4005064"/>
            <a:ext cx="1699794" cy="642625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687994" y="4979536"/>
            <a:ext cx="2163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smtClean="0"/>
              <a:t>MANUAL OPERATIVO</a:t>
            </a:r>
          </a:p>
          <a:p>
            <a:pPr algn="ctr"/>
            <a:r>
              <a:rPr lang="es-ES" dirty="0" smtClean="0"/>
              <a:t>FAL-MRO</a:t>
            </a:r>
            <a:endParaRPr lang="es-E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199115" y="4982581"/>
            <a:ext cx="3024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PLAN DE RESPUESTA PARA </a:t>
            </a:r>
            <a:r>
              <a:rPr lang="es-ES" dirty="0" smtClean="0"/>
              <a:t>ASISTENCIA A LAS </a:t>
            </a:r>
            <a:r>
              <a:rPr lang="es-ES" dirty="0"/>
              <a:t>VICTIMAS </a:t>
            </a:r>
            <a:r>
              <a:rPr lang="es-ES" dirty="0" smtClean="0"/>
              <a:t>DE ACCIDENTES DE AVIACION Y A SUS FAMILIARES</a:t>
            </a:r>
            <a:endParaRPr lang="es-ES" dirty="0"/>
          </a:p>
          <a:p>
            <a:endParaRPr lang="es-ES" dirty="0"/>
          </a:p>
        </p:txBody>
      </p:sp>
      <p:sp>
        <p:nvSpPr>
          <p:cNvPr id="13" name="12 Rectángulo"/>
          <p:cNvSpPr/>
          <p:nvPr/>
        </p:nvSpPr>
        <p:spPr>
          <a:xfrm>
            <a:off x="1687994" y="4979536"/>
            <a:ext cx="2163926" cy="5376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Rectángulo"/>
          <p:cNvSpPr/>
          <p:nvPr/>
        </p:nvSpPr>
        <p:spPr>
          <a:xfrm>
            <a:off x="5199115" y="4979536"/>
            <a:ext cx="3024336" cy="148037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49155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TAREAS PARA FAL- </a:t>
            </a:r>
            <a:r>
              <a:rPr lang="es-ES" dirty="0" err="1" smtClean="0"/>
              <a:t>M.R.O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2116832"/>
          </a:xfrm>
          <a:solidFill>
            <a:srgbClr val="00B050"/>
          </a:solidFill>
        </p:spPr>
        <p:txBody>
          <a:bodyPr/>
          <a:lstStyle/>
          <a:p>
            <a:r>
              <a:rPr lang="es-ES" u="sng" dirty="0" smtClean="0"/>
              <a:t>DINAC</a:t>
            </a:r>
            <a:r>
              <a:rPr lang="es-ES" dirty="0" smtClean="0"/>
              <a:t>: CONFECCIONAR UN MANUAL DE PROCEDIMIENTOS FAL-</a:t>
            </a:r>
            <a:r>
              <a:rPr lang="es-ES" dirty="0" err="1" smtClean="0"/>
              <a:t>M.R.O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2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s-ES" u="sng" dirty="0" smtClean="0"/>
              <a:t>COMPAÑÍAS AÉREAS</a:t>
            </a:r>
            <a:r>
              <a:rPr lang="es-ES" dirty="0" smtClean="0"/>
              <a:t>: IMPLEMENTAR EL MANUAL DE ASISTENCIA A LAS VICTIMAS DE ACCIDENTES DE AVIACION Y A SUS FAMILIARES.</a:t>
            </a:r>
          </a:p>
        </p:txBody>
      </p:sp>
    </p:spTree>
    <p:extLst>
      <p:ext uri="{BB962C8B-B14F-4D97-AF65-F5344CB8AC3E}">
        <p14:creationId xmlns:p14="http://schemas.microsoft.com/office/powerpoint/2010/main" val="15896393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APOYO DE DINAC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923112" cy="2116832"/>
          </a:xfrm>
        </p:spPr>
        <p:txBody>
          <a:bodyPr/>
          <a:lstStyle/>
          <a:p>
            <a:r>
              <a:rPr lang="es-ES" dirty="0" smtClean="0"/>
              <a:t>PLAN DE EMERGENCIAS DE AEROPUERTOS</a:t>
            </a:r>
          </a:p>
          <a:p>
            <a:r>
              <a:rPr lang="es-ES" dirty="0" smtClean="0"/>
              <a:t>ASESORAMIENTO PARA CONFECCIÓN DE MANUALES</a:t>
            </a:r>
          </a:p>
          <a:p>
            <a:r>
              <a:rPr lang="es-ES" dirty="0" smtClean="0"/>
              <a:t>CAPACITACIÓN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707888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«PARA QUE OTROS PUEDAN VIVIR»</a:t>
            </a:r>
            <a:endParaRPr lang="es-ES" dirty="0"/>
          </a:p>
        </p:txBody>
      </p:sp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Gracias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10156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REFERENCIAS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ART. 25º CONVENIO DE CHICAGO</a:t>
            </a:r>
          </a:p>
          <a:p>
            <a:r>
              <a:rPr lang="es-ES" dirty="0" smtClean="0"/>
              <a:t>ANEXO 9-FAL</a:t>
            </a:r>
          </a:p>
          <a:p>
            <a:r>
              <a:rPr lang="es-ES" dirty="0" smtClean="0"/>
              <a:t>ANEXO 12- SAR</a:t>
            </a:r>
          </a:p>
          <a:p>
            <a:r>
              <a:rPr lang="es-ES" dirty="0" smtClean="0"/>
              <a:t>ANEXO 13- </a:t>
            </a:r>
            <a:r>
              <a:rPr lang="es-ES" dirty="0" err="1" smtClean="0"/>
              <a:t>AIG</a:t>
            </a:r>
            <a:endParaRPr lang="es-ES" dirty="0" smtClean="0"/>
          </a:p>
          <a:p>
            <a:r>
              <a:rPr lang="es-ES" dirty="0" err="1" smtClean="0"/>
              <a:t>DOC</a:t>
            </a:r>
            <a:r>
              <a:rPr lang="es-ES" dirty="0" smtClean="0"/>
              <a:t> 9998 OACI-POLITICA OACI ATT. VICTIMAS</a:t>
            </a:r>
          </a:p>
          <a:p>
            <a:r>
              <a:rPr lang="es-ES" dirty="0" err="1" smtClean="0"/>
              <a:t>DOC</a:t>
            </a:r>
            <a:r>
              <a:rPr lang="es-ES" dirty="0" smtClean="0"/>
              <a:t> 9973 OACI-MANUAL ASISTENCIA </a:t>
            </a:r>
            <a:r>
              <a:rPr lang="es-ES" dirty="0" err="1" smtClean="0"/>
              <a:t>VICT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DOC</a:t>
            </a:r>
            <a:r>
              <a:rPr lang="es-ES" dirty="0" smtClean="0"/>
              <a:t> 9731 OACI-IAMSAR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1117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2858" y="620688"/>
            <a:ext cx="8229600" cy="1143000"/>
          </a:xfrm>
        </p:spPr>
        <p:txBody>
          <a:bodyPr>
            <a:noAutofit/>
          </a:bodyPr>
          <a:lstStyle/>
          <a:p>
            <a:r>
              <a:rPr lang="es-ES" sz="2800" dirty="0" smtClean="0"/>
              <a:t>CONCEPTOS GENERALES PLANES DE EMERGENCIAS EN LA AVIACION CIVIL</a:t>
            </a:r>
            <a:br>
              <a:rPr lang="es-ES" sz="2800" dirty="0" smtClean="0"/>
            </a:br>
            <a:endParaRPr lang="es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484784"/>
            <a:ext cx="7632848" cy="4608512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s-ES" sz="3000" dirty="0" smtClean="0"/>
          </a:p>
          <a:p>
            <a:pPr>
              <a:buFontTx/>
              <a:buChar char="-"/>
            </a:pPr>
            <a:r>
              <a:rPr lang="es-ES" sz="2800" dirty="0" smtClean="0"/>
              <a:t>PLANES </a:t>
            </a:r>
            <a:r>
              <a:rPr lang="es-ES" sz="2800" dirty="0"/>
              <a:t>DE EMERGENCIAS AEROPORTUARIOS </a:t>
            </a:r>
            <a:r>
              <a:rPr lang="es-ES" sz="2800" dirty="0">
                <a:solidFill>
                  <a:srgbClr val="FF0000"/>
                </a:solidFill>
              </a:rPr>
              <a:t>(</a:t>
            </a:r>
            <a:r>
              <a:rPr lang="es-ES" sz="2800" dirty="0" smtClean="0">
                <a:solidFill>
                  <a:srgbClr val="FF0000"/>
                </a:solidFill>
              </a:rPr>
              <a:t>PEA)</a:t>
            </a:r>
          </a:p>
          <a:p>
            <a:r>
              <a:rPr lang="es-ES" dirty="0" err="1" smtClean="0"/>
              <a:t>P.E.A</a:t>
            </a:r>
            <a:r>
              <a:rPr lang="es-ES" dirty="0"/>
              <a:t>.: 8 </a:t>
            </a:r>
            <a:r>
              <a:rPr lang="es-ES" dirty="0" err="1"/>
              <a:t>Kms</a:t>
            </a:r>
            <a:r>
              <a:rPr lang="es-ES" dirty="0"/>
              <a:t>. radio centrado en ARP de </a:t>
            </a:r>
            <a:r>
              <a:rPr lang="es-ES" dirty="0" smtClean="0"/>
              <a:t>aeropuertos públicos.</a:t>
            </a:r>
          </a:p>
          <a:p>
            <a:r>
              <a:rPr lang="es-ES" dirty="0" smtClean="0"/>
              <a:t> </a:t>
            </a:r>
            <a:r>
              <a:rPr lang="es-ES" dirty="0" err="1"/>
              <a:t>Maxima</a:t>
            </a:r>
            <a:r>
              <a:rPr lang="es-ES" dirty="0"/>
              <a:t> extensión por cada uno: 600 </a:t>
            </a:r>
            <a:r>
              <a:rPr lang="es-ES" dirty="0" err="1"/>
              <a:t>Kms2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8420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AREA DE INFLUENCIA </a:t>
            </a:r>
            <a:r>
              <a:rPr lang="es-ES" dirty="0" smtClean="0"/>
              <a:t>SGAS</a:t>
            </a:r>
            <a:endParaRPr lang="es-ES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268760"/>
            <a:ext cx="7087802" cy="5069160"/>
          </a:xfrm>
        </p:spPr>
      </p:pic>
    </p:spTree>
    <p:extLst>
      <p:ext uri="{BB962C8B-B14F-4D97-AF65-F5344CB8AC3E}">
        <p14:creationId xmlns:p14="http://schemas.microsoft.com/office/powerpoint/2010/main" val="371777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s-ES" dirty="0"/>
              <a:t>AREA DE INFLUENCIA </a:t>
            </a:r>
            <a:r>
              <a:rPr lang="es-ES" dirty="0" err="1" smtClean="0"/>
              <a:t>SGES</a:t>
            </a:r>
            <a:endParaRPr lang="es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899592" y="1412776"/>
            <a:ext cx="1591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Augusto Fuster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940152" y="3712659"/>
            <a:ext cx="923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Guaraní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10188"/>
            <a:ext cx="6911204" cy="4876268"/>
          </a:xfrm>
        </p:spPr>
      </p:pic>
    </p:spTree>
    <p:extLst>
      <p:ext uri="{BB962C8B-B14F-4D97-AF65-F5344CB8AC3E}">
        <p14:creationId xmlns:p14="http://schemas.microsoft.com/office/powerpoint/2010/main" val="261986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AREA DE INFLUENCIA </a:t>
            </a:r>
            <a:r>
              <a:rPr lang="es-ES" dirty="0" err="1" smtClean="0"/>
              <a:t>SGPJ</a:t>
            </a:r>
            <a:endParaRPr lang="es-ES" dirty="0"/>
          </a:p>
        </p:txBody>
      </p:sp>
      <p:pic>
        <p:nvPicPr>
          <p:cNvPr id="11" name="10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86" y="1412776"/>
            <a:ext cx="6831189" cy="4856423"/>
          </a:xfrm>
        </p:spPr>
      </p:pic>
    </p:spTree>
    <p:extLst>
      <p:ext uri="{BB962C8B-B14F-4D97-AF65-F5344CB8AC3E}">
        <p14:creationId xmlns:p14="http://schemas.microsoft.com/office/powerpoint/2010/main" val="309158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AREA DE COBERTURA S.A.R.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2890664" cy="4525963"/>
          </a:xfrm>
        </p:spPr>
        <p:txBody>
          <a:bodyPr/>
          <a:lstStyle/>
          <a:p>
            <a:r>
              <a:rPr lang="es-ES" dirty="0" err="1" smtClean="0"/>
              <a:t>OPS</a:t>
            </a:r>
            <a:r>
              <a:rPr lang="es-ES" dirty="0" smtClean="0"/>
              <a:t>-SAR: Región de Búsqueda y Salvamento Asunción más de 405.000 </a:t>
            </a:r>
            <a:r>
              <a:rPr lang="es-ES" dirty="0" err="1" smtClean="0"/>
              <a:t>km2</a:t>
            </a:r>
            <a:r>
              <a:rPr lang="es-ES" dirty="0" smtClean="0"/>
              <a:t>. </a:t>
            </a:r>
          </a:p>
          <a:p>
            <a:pPr marL="0" indent="0">
              <a:buNone/>
            </a:pPr>
            <a:endParaRPr lang="es-ES" dirty="0" smtClean="0"/>
          </a:p>
          <a:p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268760"/>
            <a:ext cx="4566158" cy="5517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7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825" y="0"/>
            <a:ext cx="6465647" cy="6669360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2787777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97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66" y="0"/>
            <a:ext cx="50270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08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304</Words>
  <Application>Microsoft Office PowerPoint</Application>
  <PresentationFormat>Presentación en pantalla (4:3)</PresentationFormat>
  <Paragraphs>56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Tema de Office</vt:lpstr>
      <vt:lpstr>ASISTENCIA A LAS VICTIMAS DE ACCIDENTES DE AVIACION Y A SUS FAMILIARES. FACILITACIÓN</vt:lpstr>
      <vt:lpstr>REFERENCIAS</vt:lpstr>
      <vt:lpstr>CONCEPTOS GENERALES PLANES DE EMERGENCIAS EN LA AVIACION CIVIL </vt:lpstr>
      <vt:lpstr>AREA DE INFLUENCIA SGAS</vt:lpstr>
      <vt:lpstr>AREA DE INFLUENCIA SGES</vt:lpstr>
      <vt:lpstr>AREA DE INFLUENCIA SGPJ</vt:lpstr>
      <vt:lpstr>AREA DE COBERTURA S.A.R.</vt:lpstr>
      <vt:lpstr>Presentación de PowerPoint</vt:lpstr>
      <vt:lpstr>Presentación de PowerPoint</vt:lpstr>
      <vt:lpstr> FUNCIONES SAR: </vt:lpstr>
      <vt:lpstr>RECURSOS DINAC PARA OPERACIONES SAR DE GRAN ENVERGADURA</vt:lpstr>
      <vt:lpstr>MASS RESCUE OPERATIONS-MRO* </vt:lpstr>
      <vt:lpstr>TAREAS PARA FAL- M.R.O.</vt:lpstr>
      <vt:lpstr>APOYO DE DINAC</vt:lpstr>
      <vt:lpstr>«PARA QUE OTROS PUEDAN VIVIR»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Administrador</dc:creator>
  <cp:lastModifiedBy>Richard J. Gabriaguez</cp:lastModifiedBy>
  <cp:revision>61</cp:revision>
  <dcterms:created xsi:type="dcterms:W3CDTF">2016-07-13T11:52:16Z</dcterms:created>
  <dcterms:modified xsi:type="dcterms:W3CDTF">2016-07-25T15:33:08Z</dcterms:modified>
</cp:coreProperties>
</file>